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Default Extension="emf" ContentType="image/x-emf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87" r:id="rId4"/>
    <p:sldId id="288" r:id="rId5"/>
    <p:sldId id="289" r:id="rId6"/>
    <p:sldId id="290" r:id="rId7"/>
    <p:sldId id="258" r:id="rId8"/>
    <p:sldId id="259" r:id="rId9"/>
    <p:sldId id="260" r:id="rId10"/>
    <p:sldId id="262" r:id="rId11"/>
    <p:sldId id="291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72" r:id="rId3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5000" autoAdjust="0"/>
    <p:restoredTop sz="94660"/>
  </p:normalViewPr>
  <p:slideViewPr>
    <p:cSldViewPr snapToGrid="0">
      <p:cViewPr varScale="1">
        <p:scale>
          <a:sx n="66" d="100"/>
          <a:sy n="66" d="100"/>
        </p:scale>
        <p:origin x="-678" y="-1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pPr/>
              <a:t>4/24/2019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4/24/2019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4/24/2019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4/24/2019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4/24/2019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4/24/2019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4/24/2019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4/24/2019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4/24/2019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4/24/2019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4/24/2019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4/24/2019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4/24/2019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4/24/2019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4/24/2019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4/24/2019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4/24/2019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4/24/2019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gif"/><Relationship Id="rId4" Type="http://schemas.openxmlformats.org/officeDocument/2006/relationships/image" Target="../media/image8.gi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COLOR BALANCE AND FUSION FOR UNDERWATER IMAGE ENHANCEMENT</a:t>
            </a:r>
            <a:br>
              <a:rPr lang="en-US" dirty="0" smtClean="0">
                <a:solidFill>
                  <a:schemeClr val="bg1"/>
                </a:solidFill>
              </a:rPr>
            </a:b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en-US" sz="1800" dirty="0" smtClean="0"/>
              <a:t>                                                                                </a:t>
            </a:r>
            <a:r>
              <a:rPr lang="en-US" sz="1800" dirty="0" smtClean="0">
                <a:solidFill>
                  <a:schemeClr val="bg1"/>
                </a:solidFill>
              </a:rPr>
              <a:t>GUIDE: M.V.BHUJANGA RAO</a:t>
            </a:r>
          </a:p>
          <a:p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smtClean="0">
                <a:solidFill>
                  <a:schemeClr val="bg1"/>
                </a:solidFill>
              </a:rPr>
              <a:t>                                                                                TEAM:</a:t>
            </a:r>
          </a:p>
          <a:p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smtClean="0">
                <a:solidFill>
                  <a:schemeClr val="bg1"/>
                </a:solidFill>
              </a:rPr>
              <a:t>                                                                                             S.MANASA</a:t>
            </a:r>
          </a:p>
          <a:p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smtClean="0">
                <a:solidFill>
                  <a:schemeClr val="bg1"/>
                </a:solidFill>
              </a:rPr>
              <a:t>                                                                                             P.SAI HARISH</a:t>
            </a:r>
          </a:p>
          <a:p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smtClean="0">
                <a:solidFill>
                  <a:schemeClr val="bg1"/>
                </a:solidFill>
              </a:rPr>
              <a:t>                                                                                             P.MOUNICA</a:t>
            </a:r>
          </a:p>
          <a:p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smtClean="0">
                <a:solidFill>
                  <a:schemeClr val="bg1"/>
                </a:solidFill>
              </a:rPr>
              <a:t>                                                                                             M.N.S.TEJA</a:t>
            </a: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050601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Output-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641764" y="1530715"/>
            <a:ext cx="9164781" cy="5152674"/>
          </a:xfrm>
        </p:spPr>
      </p:pic>
    </p:spTree>
    <p:extLst>
      <p:ext uri="{BB962C8B-B14F-4D97-AF65-F5344CB8AC3E}">
        <p14:creationId xmlns:p14="http://schemas.microsoft.com/office/powerpoint/2010/main" xmlns="" val="3844315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Gray world algorithm</a:t>
            </a:r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4" name="Content Placeholder 3" descr="Image 4 for Color Constancy: Gray World Algorithm"/>
          <p:cNvPicPr>
            <a:picLocks noGrp="1"/>
          </p:cNvPicPr>
          <p:nvPr>
            <p:ph idx="1"/>
          </p:nvPr>
        </p:nvPicPr>
        <p:blipFill>
          <a:blip r:embed="rId2">
            <a:lum bright="100000" contrast="100000"/>
            <a:extLst>
              <a:ext uri="{28A0092B-C50C-407E-A947-70E740481C1C}">
                <a14:useLocalDpi xmlns="" xmlns:wpc="http://schemas.microsoft.com/office/word/2010/wordprocessingCanvas" xmlns:mc="http://schemas.openxmlformats.org/markup-compatibility/2006" xmlns:o="urn:schemas-microsoft-com:office:office" xmlns:m="http://schemas.openxmlformats.org/officeDocument/2006/math" xmlns:v="urn:schemas-microsoft-com:vml" xmlns:wp14="http://schemas.microsoft.com/office/word/2010/wordprocessingDrawing" xmlns:wp="http://schemas.openxmlformats.org/drawingml/2006/wordprocessingDrawing" xmlns:w10="urn:schemas-microsoft-com:office:word" xmlns:w="http://schemas.openxmlformats.org/wordprocessingml/2006/main" xmlns:w14="http://schemas.microsoft.com/office/word/2010/wordml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a14="http://schemas.microsoft.com/office/drawing/2010/main" xmlns:pic="http://schemas.openxmlformats.org/drawingml/2006/picture" xmlns:lc="http://schemas.openxmlformats.org/drawingml/2006/lockedCanvas" val="0"/>
              </a:ext>
            </a:extLst>
          </a:blip>
          <a:srcRect/>
          <a:stretch>
            <a:fillRect/>
          </a:stretch>
        </p:blipFill>
        <p:spPr bwMode="auto">
          <a:xfrm>
            <a:off x="2075997" y="2946401"/>
            <a:ext cx="4977946" cy="712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Image 1 for Color Constancy: Gray World Algorithm"/>
          <p:cNvPicPr/>
          <p:nvPr/>
        </p:nvPicPr>
        <p:blipFill>
          <a:blip r:embed="rId3">
            <a:lum bright="100000" contrast="100000"/>
            <a:extLst>
              <a:ext uri="{28A0092B-C50C-407E-A947-70E740481C1C}">
                <a14:useLocalDpi xmlns="" xmlns:wpc="http://schemas.microsoft.com/office/word/2010/wordprocessingCanvas" xmlns:mc="http://schemas.openxmlformats.org/markup-compatibility/2006" xmlns:o="urn:schemas-microsoft-com:office:office" xmlns:m="http://schemas.openxmlformats.org/officeDocument/2006/math" xmlns:v="urn:schemas-microsoft-com:vml" xmlns:wp14="http://schemas.microsoft.com/office/word/2010/wordprocessingDrawing" xmlns:wp="http://schemas.openxmlformats.org/drawingml/2006/wordprocessingDrawing" xmlns:w10="urn:schemas-microsoft-com:office:word" xmlns:w="http://schemas.openxmlformats.org/wordprocessingml/2006/main" xmlns:w14="http://schemas.microsoft.com/office/word/2010/wordml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a14="http://schemas.microsoft.com/office/drawing/2010/main" xmlns:pic="http://schemas.openxmlformats.org/drawingml/2006/picture" xmlns:lc="http://schemas.openxmlformats.org/drawingml/2006/lockedCanvas" val="0"/>
              </a:ext>
            </a:extLst>
          </a:blip>
          <a:srcRect/>
          <a:stretch>
            <a:fillRect/>
          </a:stretch>
        </p:blipFill>
        <p:spPr bwMode="auto">
          <a:xfrm>
            <a:off x="2212476" y="2105841"/>
            <a:ext cx="3012667" cy="593816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Image 5 for Color Constancy: Gray World Algorithm"/>
          <p:cNvPicPr/>
          <p:nvPr/>
        </p:nvPicPr>
        <p:blipFill>
          <a:blip r:embed="rId4">
            <a:lum bright="100000" contrast="100000"/>
            <a:extLst>
              <a:ext uri="{28A0092B-C50C-407E-A947-70E740481C1C}">
                <a14:useLocalDpi xmlns="" xmlns:wpc="http://schemas.microsoft.com/office/word/2010/wordprocessingCanvas" xmlns:mc="http://schemas.openxmlformats.org/markup-compatibility/2006" xmlns:o="urn:schemas-microsoft-com:office:office" xmlns:m="http://schemas.openxmlformats.org/officeDocument/2006/math" xmlns:v="urn:schemas-microsoft-com:vml" xmlns:wp14="http://schemas.microsoft.com/office/word/2010/wordprocessingDrawing" xmlns:wp="http://schemas.openxmlformats.org/drawingml/2006/wordprocessingDrawing" xmlns:w10="urn:schemas-microsoft-com:office:word" xmlns:w="http://schemas.openxmlformats.org/wordprocessingml/2006/main" xmlns:w14="http://schemas.microsoft.com/office/word/2010/wordml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a14="http://schemas.microsoft.com/office/drawing/2010/main" xmlns:pic="http://schemas.openxmlformats.org/drawingml/2006/picture" xmlns:lc="http://schemas.openxmlformats.org/drawingml/2006/lockedCanvas" val="0"/>
              </a:ext>
            </a:extLst>
          </a:blip>
          <a:stretch>
            <a:fillRect/>
          </a:stretch>
        </p:blipFill>
        <p:spPr bwMode="auto">
          <a:xfrm>
            <a:off x="1973805" y="3891189"/>
            <a:ext cx="9376366" cy="10581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Image 6 for Color Constancy: Gray World Algorithm"/>
          <p:cNvPicPr/>
          <p:nvPr/>
        </p:nvPicPr>
        <p:blipFill>
          <a:blip r:embed="rId5">
            <a:lum bright="100000" contrast="100000"/>
            <a:extLst>
              <a:ext uri="{28A0092B-C50C-407E-A947-70E740481C1C}">
                <a14:useLocalDpi xmlns="" xmlns:wpc="http://schemas.microsoft.com/office/word/2010/wordprocessingCanvas" xmlns:mc="http://schemas.openxmlformats.org/markup-compatibility/2006" xmlns:o="urn:schemas-microsoft-com:office:office" xmlns:m="http://schemas.openxmlformats.org/officeDocument/2006/math" xmlns:v="urn:schemas-microsoft-com:vml" xmlns:wp14="http://schemas.microsoft.com/office/word/2010/wordprocessingDrawing" xmlns:wp="http://schemas.openxmlformats.org/drawingml/2006/wordprocessingDrawing" xmlns:w10="urn:schemas-microsoft-com:office:word" xmlns:w="http://schemas.openxmlformats.org/wordprocessingml/2006/main" xmlns:w14="http://schemas.microsoft.com/office/word/2010/wordml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a14="http://schemas.microsoft.com/office/drawing/2010/main" xmlns:pic="http://schemas.openxmlformats.org/drawingml/2006/picture" xmlns:lc="http://schemas.openxmlformats.org/drawingml/2006/lockedCanvas" val="0"/>
              </a:ext>
            </a:extLst>
          </a:blip>
          <a:srcRect/>
          <a:stretch>
            <a:fillRect/>
          </a:stretch>
        </p:blipFill>
        <p:spPr bwMode="auto">
          <a:xfrm>
            <a:off x="2289402" y="5520644"/>
            <a:ext cx="5736998" cy="9817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Gray world algorithm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68927" y="1627579"/>
            <a:ext cx="10515600" cy="5197055"/>
          </a:xfrm>
        </p:spPr>
      </p:pic>
    </p:spTree>
    <p:extLst>
      <p:ext uri="{BB962C8B-B14F-4D97-AF65-F5344CB8AC3E}">
        <p14:creationId xmlns:p14="http://schemas.microsoft.com/office/powerpoint/2010/main" xmlns="" val="900363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output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141412" y="1575371"/>
            <a:ext cx="10080769" cy="5094253"/>
          </a:xfrm>
        </p:spPr>
      </p:pic>
    </p:spTree>
    <p:extLst>
      <p:ext uri="{BB962C8B-B14F-4D97-AF65-F5344CB8AC3E}">
        <p14:creationId xmlns:p14="http://schemas.microsoft.com/office/powerpoint/2010/main" xmlns="" val="1722231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Gamma correction</a:t>
            </a:r>
            <a:endParaRPr lang="en-US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sz="2800" dirty="0" smtClean="0">
                    <a:solidFill>
                      <a:schemeClr val="bg1"/>
                    </a:solidFill>
                  </a:rPr>
                  <a:t>We adjust the contrast of the image using gamma correction.</a:t>
                </a:r>
              </a:p>
              <a:p>
                <a:r>
                  <a:rPr lang="en-US" sz="2800" dirty="0" smtClean="0">
                    <a:solidFill>
                      <a:schemeClr val="bg1"/>
                    </a:solidFill>
                  </a:rPr>
                  <a:t>We must specify gamma value while adjusting the contrast</a:t>
                </a:r>
                <a:r>
                  <a:rPr lang="en-US" sz="2800" dirty="0" smtClean="0">
                    <a:solidFill>
                      <a:schemeClr val="bg1"/>
                    </a:solidFill>
                  </a:rPr>
                  <a:t>.</a:t>
                </a:r>
              </a:p>
              <a:p>
                <a:r>
                  <a:rPr lang="en-IN" sz="2800" b="1" dirty="0" smtClean="0">
                    <a:solidFill>
                      <a:schemeClr val="bg1"/>
                    </a:solidFill>
                  </a:rPr>
                  <a:t>Vout</a:t>
                </a:r>
                <a:r>
                  <a:rPr lang="en-IN" sz="2800" b="1" dirty="0">
                    <a:solidFill>
                      <a:schemeClr val="bg1"/>
                    </a:solidFill>
                  </a:rPr>
                  <a:t> = A * Vin </a:t>
                </a:r>
                <a14:m>
                  <m:oMath xmlns:m="http://schemas.openxmlformats.org/officeDocument/2006/math">
                    <m:r>
                      <a:rPr lang="en-IN" sz="2800" b="1" i="1">
                        <a:solidFill>
                          <a:schemeClr val="bg1"/>
                        </a:solidFill>
                      </a:rPr>
                      <m:t>^</m:t>
                    </m:r>
                  </m:oMath>
                </a14:m>
                <a:r>
                  <a:rPr lang="en-IN" sz="2800" b="1" dirty="0">
                    <a:solidFill>
                      <a:schemeClr val="bg1"/>
                    </a:solidFill>
                  </a:rPr>
                  <a:t>ϓ</a:t>
                </a:r>
                <a:endParaRPr lang="en-US" sz="2800" dirty="0" smtClean="0">
                  <a:solidFill>
                    <a:schemeClr val="bg1"/>
                  </a:solidFill>
                </a:endParaRPr>
              </a:p>
              <a:p>
                <a:r>
                  <a:rPr lang="en-US" sz="2800" dirty="0" smtClean="0">
                    <a:solidFill>
                      <a:schemeClr val="bg1"/>
                    </a:solidFill>
                  </a:rPr>
                  <a:t>   gamma = 1 </a:t>
                </a:r>
                <a:r>
                  <a:rPr lang="en-US" sz="2800" dirty="0" smtClean="0">
                    <a:solidFill>
                      <a:schemeClr val="bg1"/>
                    </a:solidFill>
                    <a:sym typeface="Wingdings" panose="05000000000000000000" pitchFamily="2" charset="2"/>
                  </a:rPr>
                  <a:t> same image</a:t>
                </a:r>
              </a:p>
              <a:p>
                <a:r>
                  <a:rPr lang="en-US" sz="2800" dirty="0">
                    <a:solidFill>
                      <a:schemeClr val="bg1"/>
                    </a:solidFill>
                    <a:sym typeface="Wingdings" panose="05000000000000000000" pitchFamily="2" charset="2"/>
                  </a:rPr>
                  <a:t/>
                </a:r>
                <a:r>
                  <a:rPr lang="en-US" sz="2800" dirty="0" smtClean="0">
                    <a:solidFill>
                      <a:schemeClr val="bg1"/>
                    </a:solidFill>
                    <a:sym typeface="Wingdings" panose="05000000000000000000" pitchFamily="2" charset="2"/>
                  </a:rPr>
                  <a:t>  gamma &lt; 1  Brighter image</a:t>
                </a:r>
              </a:p>
              <a:p>
                <a:r>
                  <a:rPr lang="en-US" sz="2800" dirty="0">
                    <a:solidFill>
                      <a:schemeClr val="bg1"/>
                    </a:solidFill>
                    <a:sym typeface="Wingdings" panose="05000000000000000000" pitchFamily="2" charset="2"/>
                  </a:rPr>
                  <a:t/>
                </a:r>
                <a:r>
                  <a:rPr lang="en-US" sz="2800" dirty="0" smtClean="0">
                    <a:solidFill>
                      <a:schemeClr val="bg1"/>
                    </a:solidFill>
                    <a:sym typeface="Wingdings" panose="05000000000000000000" pitchFamily="2" charset="2"/>
                  </a:rPr>
                  <a:t>  gamma &gt; 1  Darker image</a:t>
                </a:r>
              </a:p>
              <a:p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415" t="-344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xmlns="" val="3746561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Gamma Correction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141413" y="1594079"/>
            <a:ext cx="10350932" cy="4684271"/>
          </a:xfrm>
        </p:spPr>
      </p:pic>
    </p:spTree>
    <p:extLst>
      <p:ext uri="{BB962C8B-B14F-4D97-AF65-F5344CB8AC3E}">
        <p14:creationId xmlns:p14="http://schemas.microsoft.com/office/powerpoint/2010/main" xmlns="" val="3453913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output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141413" y="1738648"/>
            <a:ext cx="10024570" cy="4816698"/>
          </a:xfrm>
        </p:spPr>
      </p:pic>
    </p:spTree>
    <p:extLst>
      <p:ext uri="{BB962C8B-B14F-4D97-AF65-F5344CB8AC3E}">
        <p14:creationId xmlns:p14="http://schemas.microsoft.com/office/powerpoint/2010/main" xmlns="" val="2610552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Image sharpening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Enhances the edges and fine details in an image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We specify Name Value pair arguments for fine sharpening of an image 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bg1"/>
                </a:solidFill>
              </a:rPr>
              <a:t> 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3" descr="https://nptel.ac.in/courses/117104069/chapter_8/8_32_clip_image002_0004.gif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990734" y="3726611"/>
            <a:ext cx="1613266" cy="9905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xmlns="" val="481389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Image sharpening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339403" y="1880315"/>
            <a:ext cx="9478851" cy="4584879"/>
          </a:xfrm>
        </p:spPr>
      </p:pic>
    </p:spTree>
    <p:extLst>
      <p:ext uri="{BB962C8B-B14F-4D97-AF65-F5344CB8AC3E}">
        <p14:creationId xmlns:p14="http://schemas.microsoft.com/office/powerpoint/2010/main" xmlns="" val="12770058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600" dirty="0" smtClean="0">
                <a:solidFill>
                  <a:schemeClr val="bg1"/>
                </a:solidFill>
              </a:rPr>
              <a:t>output</a:t>
            </a:r>
            <a:endParaRPr lang="en-US" sz="2600" dirty="0">
              <a:solidFill>
                <a:schemeClr val="bg1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40158" y="1931831"/>
            <a:ext cx="10277341" cy="4365938"/>
          </a:xfrm>
        </p:spPr>
      </p:pic>
    </p:spTree>
    <p:extLst>
      <p:ext uri="{BB962C8B-B14F-4D97-AF65-F5344CB8AC3E}">
        <p14:creationId xmlns:p14="http://schemas.microsoft.com/office/powerpoint/2010/main" xmlns="" val="42792317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PROBLEM STATEMENT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 smtClean="0">
                <a:solidFill>
                  <a:schemeClr val="bg1"/>
                </a:solidFill>
              </a:rPr>
              <a:t>Underwater images are of poor quality and are blurred . To reduce the blurriness of the image and to enhance the quality of underwater images through image enhancement techniques.</a:t>
            </a:r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724844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Multiscale fusion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Multi Scale Fusion extracts all the features from various images and gathers them into a single image.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IN" dirty="0" err="1">
                <a:solidFill>
                  <a:schemeClr val="bg1"/>
                </a:solidFill>
              </a:rPr>
              <a:t>Rl</a:t>
            </a:r>
            <a:r>
              <a:rPr lang="en-IN" dirty="0">
                <a:solidFill>
                  <a:schemeClr val="bg1"/>
                </a:solidFill>
              </a:rPr>
              <a:t>(x) = sigma( K k=1 </a:t>
            </a:r>
            <a:r>
              <a:rPr lang="en-IN" dirty="0" err="1">
                <a:solidFill>
                  <a:schemeClr val="bg1"/>
                </a:solidFill>
              </a:rPr>
              <a:t>Gl</a:t>
            </a:r>
            <a:r>
              <a:rPr lang="en-IN" dirty="0">
                <a:solidFill>
                  <a:schemeClr val="bg1"/>
                </a:solidFill>
              </a:rPr>
              <a:t> W¯ k (x) </a:t>
            </a:r>
            <a:r>
              <a:rPr lang="en-IN" dirty="0" err="1">
                <a:solidFill>
                  <a:schemeClr val="bg1"/>
                </a:solidFill>
              </a:rPr>
              <a:t>Ll</a:t>
            </a:r>
            <a:r>
              <a:rPr lang="en-IN" dirty="0">
                <a:solidFill>
                  <a:schemeClr val="bg1"/>
                </a:solidFill>
              </a:rPr>
              <a:t> {</a:t>
            </a:r>
            <a:r>
              <a:rPr lang="en-IN" dirty="0" err="1">
                <a:solidFill>
                  <a:schemeClr val="bg1"/>
                </a:solidFill>
              </a:rPr>
              <a:t>Ik</a:t>
            </a:r>
            <a:r>
              <a:rPr lang="en-IN" dirty="0">
                <a:solidFill>
                  <a:schemeClr val="bg1"/>
                </a:solidFill>
              </a:rPr>
              <a:t> (x)}) 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7192229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solidFill>
                  <a:schemeClr val="bg1"/>
                </a:solidFill>
              </a:rPr>
              <a:t>OVERVIEW</a:t>
            </a:r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3327" y="2462452"/>
            <a:ext cx="11443062" cy="4395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3717213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solidFill>
                  <a:schemeClr val="bg1"/>
                </a:solidFill>
              </a:rPr>
              <a:t>Laplacian contrast weight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>
                <a:solidFill>
                  <a:schemeClr val="bg1"/>
                </a:solidFill>
              </a:rPr>
              <a:t>It estimates global contrast by computing the absolute value of a </a:t>
            </a:r>
            <a:r>
              <a:rPr lang="en-IN" dirty="0" err="1" smtClean="0">
                <a:solidFill>
                  <a:schemeClr val="bg1"/>
                </a:solidFill>
              </a:rPr>
              <a:t>laplacian</a:t>
            </a:r>
            <a:r>
              <a:rPr lang="en-IN" dirty="0" smtClean="0">
                <a:solidFill>
                  <a:schemeClr val="bg1"/>
                </a:solidFill>
              </a:rPr>
              <a:t> filter applied on each input.</a:t>
            </a:r>
          </a:p>
          <a:p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14338" name="Picture 2" descr="Eqn:eqnlog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218090" y="4185103"/>
            <a:ext cx="3587690" cy="96746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22372992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solidFill>
                  <a:schemeClr val="bg1"/>
                </a:solidFill>
              </a:rPr>
              <a:t>LAPLACIAN CONTRAST WEIGHT</a:t>
            </a:r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141414" y="2438973"/>
            <a:ext cx="9426438" cy="3162741"/>
          </a:xfrm>
        </p:spPr>
      </p:pic>
    </p:spTree>
    <p:extLst>
      <p:ext uri="{BB962C8B-B14F-4D97-AF65-F5344CB8AC3E}">
        <p14:creationId xmlns:p14="http://schemas.microsoft.com/office/powerpoint/2010/main" xmlns="" val="12416135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solidFill>
                  <a:schemeClr val="bg1"/>
                </a:solidFill>
              </a:rPr>
              <a:t>SALIENCY WEIGHT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>
                <a:solidFill>
                  <a:schemeClr val="bg1"/>
                </a:solidFill>
              </a:rPr>
              <a:t>It aims at emphasizing the salient objects that lose their prominence in underwater scenes.</a:t>
            </a:r>
          </a:p>
          <a:p>
            <a:r>
              <a:rPr lang="en-IN" dirty="0" smtClean="0">
                <a:solidFill>
                  <a:schemeClr val="bg1"/>
                </a:solidFill>
              </a:rPr>
              <a:t>Saliency </a:t>
            </a:r>
            <a:r>
              <a:rPr lang="en-IN" dirty="0" smtClean="0">
                <a:solidFill>
                  <a:schemeClr val="bg1"/>
                </a:solidFill>
              </a:rPr>
              <a:t>weight helps in showing each pixel’s unique </a:t>
            </a:r>
            <a:r>
              <a:rPr lang="en-IN" dirty="0" smtClean="0">
                <a:solidFill>
                  <a:schemeClr val="bg1"/>
                </a:solidFill>
              </a:rPr>
              <a:t>quality </a:t>
            </a:r>
            <a:r>
              <a:rPr lang="en-IN" dirty="0" smtClean="0">
                <a:solidFill>
                  <a:schemeClr val="bg1"/>
                </a:solidFill>
              </a:rPr>
              <a:t>in an image</a:t>
            </a:r>
            <a:r>
              <a:rPr lang="en-IN" dirty="0" smtClean="0">
                <a:solidFill>
                  <a:schemeClr val="bg1"/>
                </a:solidFill>
              </a:rPr>
              <a:t>.</a:t>
            </a:r>
          </a:p>
          <a:p>
            <a:pPr>
              <a:buNone/>
            </a:pP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    SALS(I </a:t>
            </a:r>
            <a:r>
              <a:rPr lang="en-US" baseline="-25000" dirty="0" smtClean="0">
                <a:solidFill>
                  <a:schemeClr val="bg1"/>
                </a:solidFill>
              </a:rPr>
              <a:t>k</a:t>
            </a:r>
            <a:r>
              <a:rPr lang="en-US" dirty="0" smtClean="0">
                <a:solidFill>
                  <a:schemeClr val="bg1"/>
                </a:solidFill>
              </a:rPr>
              <a:t>) =</a:t>
            </a:r>
            <a:r>
              <a:rPr lang="en-US" baseline="-25000" dirty="0" smtClean="0">
                <a:solidFill>
                  <a:schemeClr val="bg1"/>
                </a:solidFill>
              </a:rPr>
              <a:t> </a:t>
            </a:r>
            <a:r>
              <a:rPr lang="en-US" baseline="-25000" dirty="0" err="1" smtClean="0">
                <a:solidFill>
                  <a:schemeClr val="bg1"/>
                </a:solidFill>
              </a:rPr>
              <a:t>i</a:t>
            </a:r>
            <a:r>
              <a:rPr lang="en-US" baseline="-25000" dirty="0" smtClean="0">
                <a:solidFill>
                  <a:schemeClr val="bg1"/>
                </a:solidFill>
              </a:rPr>
              <a:t>=1</a:t>
            </a:r>
            <a:r>
              <a:rPr lang="en-US" dirty="0" smtClean="0">
                <a:solidFill>
                  <a:schemeClr val="bg1"/>
                </a:solidFill>
              </a:rPr>
              <a:t>∑</a:t>
            </a:r>
            <a:r>
              <a:rPr lang="en-US" baseline="30000" dirty="0" smtClean="0">
                <a:solidFill>
                  <a:schemeClr val="bg1"/>
                </a:solidFill>
              </a:rPr>
              <a:t>N  </a:t>
            </a:r>
            <a:r>
              <a:rPr lang="en-US" dirty="0" smtClean="0">
                <a:solidFill>
                  <a:schemeClr val="bg1"/>
                </a:solidFill>
              </a:rPr>
              <a:t>  | I </a:t>
            </a:r>
            <a:r>
              <a:rPr lang="en-US" baseline="-25000" dirty="0" smtClean="0">
                <a:solidFill>
                  <a:schemeClr val="bg1"/>
                </a:solidFill>
              </a:rPr>
              <a:t>k   </a:t>
            </a:r>
            <a:r>
              <a:rPr lang="en-US" dirty="0" smtClean="0">
                <a:solidFill>
                  <a:schemeClr val="bg1"/>
                </a:solidFill>
              </a:rPr>
              <a:t> -  I</a:t>
            </a:r>
            <a:r>
              <a:rPr lang="en-US" baseline="-25000" dirty="0" smtClean="0">
                <a:solidFill>
                  <a:schemeClr val="bg1"/>
                </a:solidFill>
              </a:rPr>
              <a:t> </a:t>
            </a:r>
            <a:r>
              <a:rPr lang="en-US" baseline="-25000" dirty="0" err="1" smtClean="0">
                <a:solidFill>
                  <a:schemeClr val="bg1"/>
                </a:solidFill>
              </a:rPr>
              <a:t>i</a:t>
            </a:r>
            <a:r>
              <a:rPr lang="en-US" baseline="-25000" dirty="0" smtClean="0">
                <a:solidFill>
                  <a:schemeClr val="bg1"/>
                </a:solidFill>
              </a:rPr>
              <a:t>  </a:t>
            </a:r>
            <a:r>
              <a:rPr lang="en-US" dirty="0" smtClean="0">
                <a:solidFill>
                  <a:schemeClr val="bg1"/>
                </a:solidFill>
              </a:rPr>
              <a:t>|</a:t>
            </a:r>
            <a:endParaRPr lang="en-IN" baseline="-25000" dirty="0" smtClean="0">
              <a:solidFill>
                <a:schemeClr val="bg1"/>
              </a:solidFill>
            </a:endParaRPr>
          </a:p>
        </p:txBody>
      </p:sp>
      <p:sp>
        <p:nvSpPr>
          <p:cNvPr id="12290" name="AutoShape 2" descr="{\displaystyle \mathrm {SALS} (I_{k})=\sum _{i=1}^{N}|I_{k}-I_{i}|}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2292" name="AutoShape 4" descr="{\displaystyle \mathrm {SALS} (I_{k})=\sum _{i=1}^{N}|I_{k}-I_{i}|}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2294" name="AutoShape 6" descr="{\displaystyle \mathrm {SALS} (I_{k})=\sum _{i=1}^{N}|I_{k}-I_{i}|}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2296" name="AutoShape 8" descr="{\displaystyle \mathrm {SALS} (I_{k})=\sum _{i=1}^{N}|I_{k}-I_{i}|}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3175446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solidFill>
                  <a:schemeClr val="bg1"/>
                </a:solidFill>
              </a:rPr>
              <a:t>SALIENCY DETECTION</a:t>
            </a:r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53589" y="1828800"/>
            <a:ext cx="10541725" cy="4781006"/>
          </a:xfrm>
        </p:spPr>
      </p:pic>
    </p:spTree>
    <p:extLst>
      <p:ext uri="{BB962C8B-B14F-4D97-AF65-F5344CB8AC3E}">
        <p14:creationId xmlns:p14="http://schemas.microsoft.com/office/powerpoint/2010/main" xmlns="" val="37495448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solidFill>
                  <a:schemeClr val="bg1"/>
                </a:solidFill>
              </a:rPr>
              <a:t>SATURATION WEIGHT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>
                <a:solidFill>
                  <a:schemeClr val="bg1"/>
                </a:solidFill>
              </a:rPr>
              <a:t>It enables the fusion algorithm to adapt to chromatic information </a:t>
            </a:r>
            <a:r>
              <a:rPr lang="en-IN" dirty="0" smtClean="0">
                <a:solidFill>
                  <a:schemeClr val="bg1"/>
                </a:solidFill>
              </a:rPr>
              <a:t>by advantaging </a:t>
            </a:r>
            <a:r>
              <a:rPr lang="en-IN" dirty="0" smtClean="0">
                <a:solidFill>
                  <a:schemeClr val="bg1"/>
                </a:solidFill>
              </a:rPr>
              <a:t>highly saturated regions</a:t>
            </a:r>
            <a:r>
              <a:rPr lang="en-IN" dirty="0" smtClean="0">
                <a:solidFill>
                  <a:schemeClr val="bg1"/>
                </a:solidFill>
              </a:rPr>
              <a:t>.</a:t>
            </a:r>
          </a:p>
          <a:p>
            <a:pPr>
              <a:buNone/>
            </a:pP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  </a:t>
            </a:r>
          </a:p>
          <a:p>
            <a:pPr>
              <a:buNone/>
            </a:pPr>
            <a:r>
              <a:rPr lang="en-US" sz="3200" dirty="0" smtClean="0">
                <a:solidFill>
                  <a:schemeClr val="bg1"/>
                </a:solidFill>
              </a:rPr>
              <a:t> </a:t>
            </a:r>
            <a:r>
              <a:rPr lang="en-US" sz="3200" dirty="0" smtClean="0">
                <a:solidFill>
                  <a:schemeClr val="bg1"/>
                </a:solidFill>
              </a:rPr>
              <a:t>      SAT = 1/ e </a:t>
            </a:r>
            <a:r>
              <a:rPr lang="en-US" sz="3200" baseline="30000" dirty="0" smtClean="0">
                <a:solidFill>
                  <a:schemeClr val="bg1"/>
                </a:solidFill>
              </a:rPr>
              <a:t>((R-</a:t>
            </a:r>
            <a:r>
              <a:rPr lang="en-US" sz="3200" baseline="30000" dirty="0" err="1" smtClean="0">
                <a:solidFill>
                  <a:schemeClr val="bg1"/>
                </a:solidFill>
              </a:rPr>
              <a:t>avg</a:t>
            </a:r>
            <a:r>
              <a:rPr lang="en-US" sz="3200" baseline="30000" dirty="0" smtClean="0">
                <a:solidFill>
                  <a:schemeClr val="bg1"/>
                </a:solidFill>
              </a:rPr>
              <a:t>)^2/2* sigma^2)</a:t>
            </a:r>
            <a:endParaRPr lang="en-IN" sz="3200" baseline="30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7954690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solidFill>
                  <a:schemeClr val="bg1"/>
                </a:solidFill>
              </a:rPr>
              <a:t>SATURATION WEIGHT</a:t>
            </a:r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18903" y="1979522"/>
            <a:ext cx="9875520" cy="4512717"/>
          </a:xfrm>
        </p:spPr>
      </p:pic>
    </p:spTree>
    <p:extLst>
      <p:ext uri="{BB962C8B-B14F-4D97-AF65-F5344CB8AC3E}">
        <p14:creationId xmlns:p14="http://schemas.microsoft.com/office/powerpoint/2010/main" xmlns="" val="27876732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solidFill>
                  <a:schemeClr val="bg1"/>
                </a:solidFill>
              </a:rPr>
              <a:t>LAPLACIAN PYRAMID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>
                <a:solidFill>
                  <a:schemeClr val="bg1"/>
                </a:solidFill>
              </a:rPr>
              <a:t>A Laplacian pyramid saves the difference image of the blurred versions between each levels .only the smallest level is not a difference image to enable reconstruction of high resolution image using the difference images on high levels. This technique can be used for image compression</a:t>
            </a:r>
            <a:r>
              <a:rPr lang="en-IN" dirty="0" smtClean="0">
                <a:solidFill>
                  <a:schemeClr val="bg1"/>
                </a:solidFill>
              </a:rPr>
              <a:t>.</a:t>
            </a:r>
          </a:p>
          <a:p>
            <a:pPr>
              <a:buNone/>
            </a:pP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                                  b </a:t>
            </a:r>
            <a:r>
              <a:rPr lang="en-US" baseline="-25000" dirty="0" smtClean="0">
                <a:solidFill>
                  <a:schemeClr val="bg1"/>
                </a:solidFill>
              </a:rPr>
              <a:t>k </a:t>
            </a:r>
            <a:r>
              <a:rPr lang="en-US" dirty="0" smtClean="0">
                <a:solidFill>
                  <a:schemeClr val="bg1"/>
                </a:solidFill>
              </a:rPr>
              <a:t>= I </a:t>
            </a:r>
            <a:r>
              <a:rPr lang="en-US" baseline="-25000" dirty="0" smtClean="0">
                <a:solidFill>
                  <a:schemeClr val="bg1"/>
                </a:solidFill>
              </a:rPr>
              <a:t>k </a:t>
            </a:r>
            <a:r>
              <a:rPr lang="en-US" dirty="0" smtClean="0">
                <a:solidFill>
                  <a:schemeClr val="bg1"/>
                </a:solidFill>
              </a:rPr>
              <a:t>– E*I </a:t>
            </a:r>
            <a:r>
              <a:rPr lang="en-US" baseline="-25000" dirty="0" smtClean="0">
                <a:solidFill>
                  <a:schemeClr val="bg1"/>
                </a:solidFill>
              </a:rPr>
              <a:t>k-1</a:t>
            </a:r>
            <a:endParaRPr lang="en-IN" baseline="-25000" dirty="0" smtClean="0">
              <a:solidFill>
                <a:schemeClr val="bg1"/>
              </a:solidFill>
            </a:endParaRPr>
          </a:p>
          <a:p>
            <a:pPr>
              <a:buNone/>
            </a:pPr>
            <a:r>
              <a:rPr lang="en-US" dirty="0" smtClean="0">
                <a:solidFill>
                  <a:schemeClr val="bg1"/>
                </a:solidFill>
              </a:rPr>
              <a:t>     </a:t>
            </a:r>
            <a:r>
              <a:rPr lang="en-IN" dirty="0" smtClean="0">
                <a:solidFill>
                  <a:schemeClr val="bg1"/>
                </a:solidFill>
              </a:rPr>
              <a:t>  </a:t>
            </a:r>
            <a:endParaRPr lang="en-US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4331127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solidFill>
                  <a:schemeClr val="bg1"/>
                </a:solidFill>
              </a:rPr>
              <a:t>LAPLACIAN PYRAMID</a:t>
            </a:r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45029" y="1907177"/>
            <a:ext cx="10411097" cy="4506685"/>
          </a:xfrm>
        </p:spPr>
      </p:pic>
    </p:spTree>
    <p:extLst>
      <p:ext uri="{BB962C8B-B14F-4D97-AF65-F5344CB8AC3E}">
        <p14:creationId xmlns:p14="http://schemas.microsoft.com/office/powerpoint/2010/main" xmlns="" val="24577130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solidFill>
                  <a:schemeClr val="bg1"/>
                </a:solidFill>
              </a:rPr>
              <a:t>EXISTING METHODS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IN" dirty="0" smtClean="0">
                <a:solidFill>
                  <a:schemeClr val="bg1"/>
                </a:solidFill>
              </a:rPr>
              <a:t>Histogram Equalization</a:t>
            </a:r>
          </a:p>
          <a:p>
            <a:pPr marL="0" indent="0">
              <a:buNone/>
            </a:pPr>
            <a:r>
              <a:rPr lang="en-IN" dirty="0">
                <a:solidFill>
                  <a:schemeClr val="bg1"/>
                </a:solidFill>
              </a:rPr>
              <a:t> </a:t>
            </a:r>
            <a:r>
              <a:rPr lang="en-IN" dirty="0" smtClean="0">
                <a:solidFill>
                  <a:schemeClr val="bg1"/>
                </a:solidFill>
              </a:rPr>
              <a:t>      Histogram Equalization is a method in image processing of contrast              adjustment using the image’s histogram.</a:t>
            </a:r>
          </a:p>
          <a:p>
            <a:r>
              <a:rPr lang="en-IN" dirty="0" smtClean="0">
                <a:solidFill>
                  <a:schemeClr val="bg1"/>
                </a:solidFill>
              </a:rPr>
              <a:t>Gamma Correction</a:t>
            </a:r>
          </a:p>
          <a:p>
            <a:pPr marL="0" indent="0">
              <a:buNone/>
            </a:pPr>
            <a:r>
              <a:rPr lang="en-IN" dirty="0">
                <a:solidFill>
                  <a:schemeClr val="bg1"/>
                </a:solidFill>
              </a:rPr>
              <a:t> </a:t>
            </a:r>
            <a:r>
              <a:rPr lang="en-IN" dirty="0" smtClean="0">
                <a:solidFill>
                  <a:schemeClr val="bg1"/>
                </a:solidFill>
              </a:rPr>
              <a:t>      Gamma Correction adjust the contrast of the image and thus enhances the image.</a:t>
            </a:r>
          </a:p>
          <a:p>
            <a:pPr marL="0" indent="0">
              <a:buNone/>
            </a:pPr>
            <a:r>
              <a:rPr lang="en-IN" dirty="0">
                <a:solidFill>
                  <a:schemeClr val="bg1"/>
                </a:solidFill>
              </a:rPr>
              <a:t> </a:t>
            </a:r>
            <a:r>
              <a:rPr lang="en-IN" dirty="0" smtClean="0">
                <a:solidFill>
                  <a:schemeClr val="bg1"/>
                </a:solidFill>
              </a:rPr>
              <a:t>      </a:t>
            </a: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1589817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solidFill>
                  <a:schemeClr val="bg1"/>
                </a:solidFill>
              </a:rPr>
              <a:t>GAUSSIAN PYRAMID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>
                <a:solidFill>
                  <a:schemeClr val="bg1"/>
                </a:solidFill>
              </a:rPr>
              <a:t>In a Gaussian Pyramid , subsequent images are weighted and scaled down. Each pixel containing a local average that corresponds to a pixel neighbourhood on a lower level of the pyramid</a:t>
            </a:r>
            <a:r>
              <a:rPr lang="en-IN" dirty="0" smtClean="0">
                <a:solidFill>
                  <a:schemeClr val="bg1"/>
                </a:solidFill>
              </a:rPr>
              <a:t>.</a:t>
            </a:r>
          </a:p>
          <a:p>
            <a:pPr>
              <a:buNone/>
            </a:pP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                    </a:t>
            </a:r>
            <a:r>
              <a:rPr lang="en-US" dirty="0" smtClean="0">
                <a:solidFill>
                  <a:schemeClr val="bg1"/>
                </a:solidFill>
              </a:rPr>
              <a:t> b </a:t>
            </a:r>
            <a:r>
              <a:rPr lang="en-US" baseline="-25000" dirty="0" smtClean="0">
                <a:solidFill>
                  <a:schemeClr val="bg1"/>
                </a:solidFill>
              </a:rPr>
              <a:t>k </a:t>
            </a:r>
            <a:r>
              <a:rPr lang="en-US" dirty="0" smtClean="0">
                <a:solidFill>
                  <a:schemeClr val="bg1"/>
                </a:solidFill>
              </a:rPr>
              <a:t>= I </a:t>
            </a:r>
            <a:r>
              <a:rPr lang="en-US" baseline="-25000" dirty="0" smtClean="0">
                <a:solidFill>
                  <a:schemeClr val="bg1"/>
                </a:solidFill>
              </a:rPr>
              <a:t>k </a:t>
            </a:r>
            <a:r>
              <a:rPr lang="en-US" dirty="0" smtClean="0">
                <a:solidFill>
                  <a:schemeClr val="bg1"/>
                </a:solidFill>
              </a:rPr>
              <a:t>– EI </a:t>
            </a:r>
            <a:r>
              <a:rPr lang="en-US" baseline="-25000" dirty="0" smtClean="0">
                <a:solidFill>
                  <a:schemeClr val="bg1"/>
                </a:solidFill>
              </a:rPr>
              <a:t>k-1</a:t>
            </a: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42244138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solidFill>
                  <a:schemeClr val="bg1"/>
                </a:solidFill>
              </a:rPr>
              <a:t>GAUSSIAN PYRAMID</a:t>
            </a:r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01337" y="1776549"/>
            <a:ext cx="10358846" cy="4663439"/>
          </a:xfrm>
        </p:spPr>
      </p:pic>
    </p:spTree>
    <p:extLst>
      <p:ext uri="{BB962C8B-B14F-4D97-AF65-F5344CB8AC3E}">
        <p14:creationId xmlns:p14="http://schemas.microsoft.com/office/powerpoint/2010/main" xmlns="" val="18534172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solidFill>
                  <a:schemeClr val="bg1"/>
                </a:solidFill>
              </a:rPr>
              <a:t>Multi-Scale fusion</a:t>
            </a:r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01337" y="2432368"/>
            <a:ext cx="10398033" cy="3541712"/>
          </a:xfrm>
        </p:spPr>
      </p:pic>
    </p:spTree>
    <p:extLst>
      <p:ext uri="{BB962C8B-B14F-4D97-AF65-F5344CB8AC3E}">
        <p14:creationId xmlns:p14="http://schemas.microsoft.com/office/powerpoint/2010/main" xmlns="" val="22790399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solidFill>
                  <a:schemeClr val="bg1"/>
                </a:solidFill>
              </a:rPr>
              <a:t>MULTI-SCALE FUSION</a:t>
            </a:r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31520" y="1972491"/>
            <a:ext cx="10685417" cy="4532811"/>
          </a:xfrm>
        </p:spPr>
      </p:pic>
    </p:spTree>
    <p:extLst>
      <p:ext uri="{BB962C8B-B14F-4D97-AF65-F5344CB8AC3E}">
        <p14:creationId xmlns:p14="http://schemas.microsoft.com/office/powerpoint/2010/main" xmlns="" val="18115580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solidFill>
                  <a:schemeClr val="bg1"/>
                </a:solidFill>
              </a:rPr>
              <a:t>OUTPUT</a:t>
            </a:r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306286" y="1724297"/>
            <a:ext cx="10071463" cy="5003073"/>
          </a:xfrm>
        </p:spPr>
      </p:pic>
    </p:spTree>
    <p:extLst>
      <p:ext uri="{BB962C8B-B14F-4D97-AF65-F5344CB8AC3E}">
        <p14:creationId xmlns:p14="http://schemas.microsoft.com/office/powerpoint/2010/main" xmlns="" val="36001784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43189" y="450761"/>
            <a:ext cx="10246775" cy="6233374"/>
          </a:xfrm>
        </p:spPr>
      </p:pic>
    </p:spTree>
    <p:extLst>
      <p:ext uri="{BB962C8B-B14F-4D97-AF65-F5344CB8AC3E}">
        <p14:creationId xmlns:p14="http://schemas.microsoft.com/office/powerpoint/2010/main" xmlns="" val="22172960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solidFill>
                  <a:schemeClr val="bg1"/>
                </a:solidFill>
              </a:rPr>
              <a:t>PROBLEMS IN EXISTING SOLUTION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IN" dirty="0" smtClean="0">
                <a:solidFill>
                  <a:schemeClr val="bg1"/>
                </a:solidFill>
              </a:rPr>
              <a:t>HISTOGRAM EQUALIZATION</a:t>
            </a:r>
          </a:p>
          <a:p>
            <a:r>
              <a:rPr lang="en-IN" dirty="0" smtClean="0">
                <a:solidFill>
                  <a:schemeClr val="bg1"/>
                </a:solidFill>
              </a:rPr>
              <a:t>Advantages-</a:t>
            </a:r>
          </a:p>
          <a:p>
            <a:pPr marL="0" indent="0">
              <a:buNone/>
            </a:pPr>
            <a:r>
              <a:rPr lang="en-IN" dirty="0">
                <a:solidFill>
                  <a:schemeClr val="bg1"/>
                </a:solidFill>
              </a:rPr>
              <a:t> </a:t>
            </a:r>
            <a:r>
              <a:rPr lang="en-IN" dirty="0" smtClean="0">
                <a:solidFill>
                  <a:schemeClr val="bg1"/>
                </a:solidFill>
              </a:rPr>
              <a:t>     Offers an excellent enhancement of image contrast.</a:t>
            </a:r>
          </a:p>
          <a:p>
            <a:pPr marL="0" indent="0">
              <a:buNone/>
            </a:pPr>
            <a:r>
              <a:rPr lang="en-IN" dirty="0" smtClean="0">
                <a:solidFill>
                  <a:schemeClr val="bg1"/>
                </a:solidFill>
              </a:rPr>
              <a:t>      Easy to implement.</a:t>
            </a:r>
          </a:p>
          <a:p>
            <a:r>
              <a:rPr lang="en-IN" dirty="0" smtClean="0">
                <a:solidFill>
                  <a:schemeClr val="bg1"/>
                </a:solidFill>
              </a:rPr>
              <a:t>Disadvantages-</a:t>
            </a:r>
          </a:p>
          <a:p>
            <a:pPr marL="0" indent="0">
              <a:buNone/>
            </a:pPr>
            <a:r>
              <a:rPr lang="en-IN" dirty="0" smtClean="0">
                <a:solidFill>
                  <a:schemeClr val="bg1"/>
                </a:solidFill>
              </a:rPr>
              <a:t>      Computationally very slow </a:t>
            </a:r>
          </a:p>
          <a:p>
            <a:pPr marL="0" indent="0">
              <a:buNone/>
            </a:pPr>
            <a:r>
              <a:rPr lang="en-IN" dirty="0">
                <a:solidFill>
                  <a:schemeClr val="bg1"/>
                </a:solidFill>
              </a:rPr>
              <a:t> </a:t>
            </a:r>
            <a:r>
              <a:rPr lang="en-IN" dirty="0" smtClean="0">
                <a:solidFill>
                  <a:schemeClr val="bg1"/>
                </a:solidFill>
              </a:rPr>
              <a:t>      Requires high number of operations per pixel </a:t>
            </a: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444572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solidFill>
                  <a:schemeClr val="bg1"/>
                </a:solidFill>
              </a:rPr>
              <a:t>PROBLEMS IN EXISTING SOLUTIONS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IN" dirty="0" smtClean="0">
                <a:solidFill>
                  <a:schemeClr val="bg1"/>
                </a:solidFill>
              </a:rPr>
              <a:t>GAMMA CORRECTION-</a:t>
            </a:r>
          </a:p>
          <a:p>
            <a:r>
              <a:rPr lang="en-IN" dirty="0" smtClean="0">
                <a:solidFill>
                  <a:schemeClr val="bg1"/>
                </a:solidFill>
              </a:rPr>
              <a:t>Advantages-</a:t>
            </a:r>
          </a:p>
          <a:p>
            <a:pPr marL="0" indent="0">
              <a:buNone/>
            </a:pPr>
            <a:r>
              <a:rPr lang="en-IN" dirty="0">
                <a:solidFill>
                  <a:schemeClr val="bg1"/>
                </a:solidFill>
              </a:rPr>
              <a:t> </a:t>
            </a:r>
            <a:r>
              <a:rPr lang="en-IN" dirty="0" smtClean="0">
                <a:solidFill>
                  <a:schemeClr val="bg1"/>
                </a:solidFill>
              </a:rPr>
              <a:t>       Gamma Correction maps luminance levels to compensate the non-linear luminance effect of displayed images.</a:t>
            </a:r>
            <a:endParaRPr lang="en-IN" dirty="0">
              <a:solidFill>
                <a:schemeClr val="bg1"/>
              </a:solidFill>
            </a:endParaRPr>
          </a:p>
          <a:p>
            <a:r>
              <a:rPr lang="en-IN" dirty="0" smtClean="0">
                <a:solidFill>
                  <a:schemeClr val="bg1"/>
                </a:solidFill>
              </a:rPr>
              <a:t>Disadvantages-</a:t>
            </a:r>
          </a:p>
          <a:p>
            <a:pPr marL="0" indent="0">
              <a:buNone/>
            </a:pPr>
            <a:r>
              <a:rPr lang="en-IN" dirty="0" smtClean="0">
                <a:solidFill>
                  <a:schemeClr val="bg1"/>
                </a:solidFill>
              </a:rPr>
              <a:t>        Most </a:t>
            </a:r>
            <a:r>
              <a:rPr lang="en-IN" dirty="0">
                <a:solidFill>
                  <a:schemeClr val="bg1"/>
                </a:solidFill>
              </a:rPr>
              <a:t>G</a:t>
            </a:r>
            <a:r>
              <a:rPr lang="en-IN" dirty="0" smtClean="0">
                <a:solidFill>
                  <a:schemeClr val="bg1"/>
                </a:solidFill>
              </a:rPr>
              <a:t>amma Correction images have limited precision , and hence multiple input pixel values may map to same output.</a:t>
            </a:r>
          </a:p>
        </p:txBody>
      </p:sp>
    </p:spTree>
    <p:extLst>
      <p:ext uri="{BB962C8B-B14F-4D97-AF65-F5344CB8AC3E}">
        <p14:creationId xmlns:p14="http://schemas.microsoft.com/office/powerpoint/2010/main" xmlns="" val="12154344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solidFill>
                  <a:schemeClr val="bg1"/>
                </a:solidFill>
              </a:rPr>
              <a:t>PROPOSED SOLUTION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>
                <a:solidFill>
                  <a:schemeClr val="bg1"/>
                </a:solidFill>
              </a:rPr>
              <a:t>The proposed solution introduces a novel approach to remove the haze in underwater images based on a single image captured with a conventional camera.</a:t>
            </a:r>
          </a:p>
          <a:p>
            <a:r>
              <a:rPr lang="en-IN" dirty="0" smtClean="0">
                <a:solidFill>
                  <a:schemeClr val="bg1"/>
                </a:solidFill>
              </a:rPr>
              <a:t>Our approach builds on the fusion of multiple inputs but derives the inputs to combine by correcting the contrast and the sharpening a white-balanced version of a single native input image.</a:t>
            </a: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7973071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ARCHITECTURE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150772" y="1831113"/>
            <a:ext cx="7688687" cy="4318434"/>
          </a:xfrm>
        </p:spPr>
      </p:pic>
    </p:spTree>
    <p:extLst>
      <p:ext uri="{BB962C8B-B14F-4D97-AF65-F5344CB8AC3E}">
        <p14:creationId xmlns:p14="http://schemas.microsoft.com/office/powerpoint/2010/main" xmlns="" val="3103000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White balancing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White Balancing = Color Balancing + Color Temperature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White Balancing is performed in two steps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Step 1 :    Loss of Red Channel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Step 2:     Adoption of Gray World Algorithm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   </a:t>
            </a:r>
          </a:p>
          <a:p>
            <a:endParaRPr lang="en-US" dirty="0" smtClean="0"/>
          </a:p>
          <a:p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77968561"/>
              </p:ext>
            </p:extLst>
          </p:nvPr>
        </p:nvGraphicFramePr>
        <p:xfrm>
          <a:off x="4093193" y="5056118"/>
          <a:ext cx="3691890" cy="39560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691890"/>
              </a:tblGrid>
              <a:tr h="395605">
                <a:tc>
                  <a:txBody>
                    <a:bodyPr/>
                    <a:lstStyle/>
                    <a:p>
                      <a:pPr>
                        <a:lnSpc>
                          <a:spcPts val="2510"/>
                        </a:lnSpc>
                        <a:spcAft>
                          <a:spcPts val="0"/>
                        </a:spcAft>
                      </a:pPr>
                      <a:r>
                        <a:rPr lang="en-IN" sz="1600" dirty="0" err="1">
                          <a:solidFill>
                            <a:schemeClr val="bg1"/>
                          </a:solidFill>
                          <a:effectLst/>
                        </a:rPr>
                        <a:t>Irc</a:t>
                      </a:r>
                      <a:r>
                        <a:rPr lang="en-IN" sz="1600" dirty="0">
                          <a:solidFill>
                            <a:schemeClr val="bg1"/>
                          </a:solidFill>
                          <a:effectLst/>
                        </a:rPr>
                        <a:t>(x) = </a:t>
                      </a:r>
                      <a:r>
                        <a:rPr lang="en-IN" sz="1600" dirty="0" err="1">
                          <a:solidFill>
                            <a:schemeClr val="bg1"/>
                          </a:solidFill>
                          <a:effectLst/>
                        </a:rPr>
                        <a:t>Ir</a:t>
                      </a:r>
                      <a:r>
                        <a:rPr lang="en-IN" sz="1600" dirty="0">
                          <a:solidFill>
                            <a:schemeClr val="bg1"/>
                          </a:solidFill>
                          <a:effectLst/>
                        </a:rPr>
                        <a:t> (x) + α.(</a:t>
                      </a:r>
                      <a:r>
                        <a:rPr lang="en-IN" sz="1600" dirty="0" err="1">
                          <a:solidFill>
                            <a:schemeClr val="bg1"/>
                          </a:solidFill>
                          <a:effectLst/>
                        </a:rPr>
                        <a:t>I</a:t>
                      </a:r>
                      <a:r>
                        <a:rPr lang="en-IN" sz="1600" baseline="30000" dirty="0" err="1">
                          <a:solidFill>
                            <a:schemeClr val="bg1"/>
                          </a:solidFill>
                          <a:effectLst/>
                        </a:rPr>
                        <a:t>¯</a:t>
                      </a:r>
                      <a:r>
                        <a:rPr lang="en-IN" sz="1600" dirty="0" err="1">
                          <a:solidFill>
                            <a:schemeClr val="bg1"/>
                          </a:solidFill>
                          <a:effectLst/>
                        </a:rPr>
                        <a:t>g</a:t>
                      </a:r>
                      <a:r>
                        <a:rPr lang="en-IN" sz="1600" dirty="0">
                          <a:solidFill>
                            <a:schemeClr val="bg1"/>
                          </a:solidFill>
                          <a:effectLst/>
                        </a:rPr>
                        <a:t> − </a:t>
                      </a:r>
                      <a:r>
                        <a:rPr lang="en-IN" sz="1600" dirty="0" err="1">
                          <a:solidFill>
                            <a:schemeClr val="bg1"/>
                          </a:solidFill>
                          <a:effectLst/>
                        </a:rPr>
                        <a:t>I</a:t>
                      </a:r>
                      <a:r>
                        <a:rPr lang="en-IN" sz="1600" baseline="30000" dirty="0" err="1">
                          <a:solidFill>
                            <a:schemeClr val="bg1"/>
                          </a:solidFill>
                          <a:effectLst/>
                        </a:rPr>
                        <a:t>¯</a:t>
                      </a:r>
                      <a:r>
                        <a:rPr lang="en-IN" sz="1600" dirty="0" err="1">
                          <a:solidFill>
                            <a:schemeClr val="bg1"/>
                          </a:solidFill>
                          <a:effectLst/>
                        </a:rPr>
                        <a:t>r</a:t>
                      </a:r>
                      <a:r>
                        <a:rPr lang="en-IN" sz="1600" dirty="0">
                          <a:solidFill>
                            <a:schemeClr val="bg1"/>
                          </a:solidFill>
                          <a:effectLst/>
                        </a:rPr>
                        <a:t> ).(1−Ir(x)).</a:t>
                      </a:r>
                      <a:r>
                        <a:rPr lang="en-IN" sz="1600" dirty="0" err="1">
                          <a:solidFill>
                            <a:schemeClr val="bg1"/>
                          </a:solidFill>
                          <a:effectLst/>
                        </a:rPr>
                        <a:t>Ig</a:t>
                      </a:r>
                      <a:r>
                        <a:rPr lang="en-IN" sz="1600" dirty="0">
                          <a:solidFill>
                            <a:schemeClr val="bg1"/>
                          </a:solidFill>
                          <a:effectLst/>
                        </a:rPr>
                        <a:t>(x),</a:t>
                      </a:r>
                      <a:endParaRPr lang="en-IN" sz="1600" dirty="0">
                        <a:solidFill>
                          <a:schemeClr val="bg1"/>
                        </a:solidFill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0" marR="0" marT="0" marB="0" anchor="b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4151969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Loss of red channel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700011" y="2097088"/>
            <a:ext cx="9347400" cy="4675031"/>
          </a:xfrm>
        </p:spPr>
      </p:pic>
    </p:spTree>
    <p:extLst>
      <p:ext uri="{BB962C8B-B14F-4D97-AF65-F5344CB8AC3E}">
        <p14:creationId xmlns:p14="http://schemas.microsoft.com/office/powerpoint/2010/main" xmlns="" val="3871229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294</TotalTime>
  <Words>592</Words>
  <Application>Microsoft Office PowerPoint</Application>
  <PresentationFormat>Custom</PresentationFormat>
  <Paragraphs>86</Paragraphs>
  <Slides>35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6" baseType="lpstr">
      <vt:lpstr>Circuit</vt:lpstr>
      <vt:lpstr>COLOR BALANCE AND FUSION FOR UNDERWATER IMAGE ENHANCEMENT </vt:lpstr>
      <vt:lpstr>PROBLEM STATEMENT</vt:lpstr>
      <vt:lpstr>EXISTING METHODS</vt:lpstr>
      <vt:lpstr>PROBLEMS IN EXISTING SOLUTION</vt:lpstr>
      <vt:lpstr>PROBLEMS IN EXISTING SOLUTIONS</vt:lpstr>
      <vt:lpstr>PROPOSED SOLUTION</vt:lpstr>
      <vt:lpstr>ARCHITECTURE</vt:lpstr>
      <vt:lpstr>White balancing</vt:lpstr>
      <vt:lpstr>Loss of red channel</vt:lpstr>
      <vt:lpstr>Output-</vt:lpstr>
      <vt:lpstr>Gray world algorithm</vt:lpstr>
      <vt:lpstr>Gray world algorithm</vt:lpstr>
      <vt:lpstr>output</vt:lpstr>
      <vt:lpstr>Gamma correction</vt:lpstr>
      <vt:lpstr>Gamma Correction</vt:lpstr>
      <vt:lpstr>output</vt:lpstr>
      <vt:lpstr>Image sharpening</vt:lpstr>
      <vt:lpstr>Image sharpening</vt:lpstr>
      <vt:lpstr>output</vt:lpstr>
      <vt:lpstr>Multiscale fusion</vt:lpstr>
      <vt:lpstr>OVERVIEW</vt:lpstr>
      <vt:lpstr>Laplacian contrast weight</vt:lpstr>
      <vt:lpstr>LAPLACIAN CONTRAST WEIGHT</vt:lpstr>
      <vt:lpstr>SALIENCY WEIGHT</vt:lpstr>
      <vt:lpstr>SALIENCY DETECTION</vt:lpstr>
      <vt:lpstr>SATURATION WEIGHT</vt:lpstr>
      <vt:lpstr>SATURATION WEIGHT</vt:lpstr>
      <vt:lpstr>LAPLACIAN PYRAMID</vt:lpstr>
      <vt:lpstr>LAPLACIAN PYRAMID</vt:lpstr>
      <vt:lpstr>GAUSSIAN PYRAMID</vt:lpstr>
      <vt:lpstr>GAUSSIAN PYRAMID</vt:lpstr>
      <vt:lpstr>Multi-Scale fusion</vt:lpstr>
      <vt:lpstr>MULTI-SCALE FUSION</vt:lpstr>
      <vt:lpstr>OUTPUT</vt:lpstr>
      <vt:lpstr>Slide 35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COLOR BALANCE AND FUSION FOR UNDERWATER IMAGE ENHANCEMENT</dc:title>
  <dc:creator>y15it899</dc:creator>
  <cp:lastModifiedBy>exam2</cp:lastModifiedBy>
  <cp:revision>41</cp:revision>
  <dcterms:created xsi:type="dcterms:W3CDTF">2019-01-22T07:57:22Z</dcterms:created>
  <dcterms:modified xsi:type="dcterms:W3CDTF">2019-04-24T05:53:49Z</dcterms:modified>
</cp:coreProperties>
</file>